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8" r:id="rId5"/>
    <p:sldId id="259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C630-0721-4B94-8DAC-3677B9426777}" type="datetimeFigureOut">
              <a:rPr lang="es-ES" smtClean="0"/>
              <a:t>25/06/2019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EB2A-1600-46A3-B7C7-D070D70CEA1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image" Target="../media/image11.jpe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3874459" cy="36933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 experimento de reflectometría de RX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3826" t="11746" r="4087" b="3430"/>
          <a:stretch>
            <a:fillRect/>
          </a:stretch>
        </p:blipFill>
        <p:spPr bwMode="auto">
          <a:xfrm>
            <a:off x="5105400" y="3429000"/>
            <a:ext cx="3657600" cy="3161651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28600" y="3593068"/>
            <a:ext cx="322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Fuentes de error en la medida….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2427" y="4278868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Recuerden que :</a:t>
            </a:r>
            <a:endParaRPr lang="es-ES" dirty="0"/>
          </a:p>
        </p:txBody>
      </p:sp>
      <p:grpSp>
        <p:nvGrpSpPr>
          <p:cNvPr id="16" name="15 Grupo"/>
          <p:cNvGrpSpPr/>
          <p:nvPr/>
        </p:nvGrpSpPr>
        <p:grpSpPr>
          <a:xfrm>
            <a:off x="228600" y="609600"/>
            <a:ext cx="6324600" cy="2667000"/>
            <a:chOff x="0" y="457200"/>
            <a:chExt cx="6324600" cy="2667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/>
            <a:srcRect l="6413" t="9467" r="18218" b="15867"/>
            <a:stretch>
              <a:fillRect/>
            </a:stretch>
          </p:blipFill>
          <p:spPr bwMode="auto">
            <a:xfrm>
              <a:off x="0" y="457200"/>
              <a:ext cx="6324600" cy="2667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</p:pic>
        <p:sp>
          <p:nvSpPr>
            <p:cNvPr id="8" name="7 CuadroTexto"/>
            <p:cNvSpPr txBox="1"/>
            <p:nvPr/>
          </p:nvSpPr>
          <p:spPr>
            <a:xfrm>
              <a:off x="533400" y="2438400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S1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954716" y="23622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S2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2057400" y="1143000"/>
              <a:ext cx="457200" cy="609600"/>
            </a:xfrm>
            <a:prstGeom prst="roundRect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685800" y="1143000"/>
              <a:ext cx="457200" cy="609600"/>
            </a:xfrm>
            <a:prstGeom prst="roundRect">
              <a:avLst/>
            </a:prstGeom>
            <a:solidFill>
              <a:schemeClr val="accent2">
                <a:alpha val="3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12 Conector recto de flecha"/>
            <p:cNvCxnSpPr>
              <a:stCxn id="9" idx="0"/>
              <a:endCxn id="10" idx="2"/>
            </p:cNvCxnSpPr>
            <p:nvPr/>
          </p:nvCxnSpPr>
          <p:spPr>
            <a:xfrm rot="5400000" flipH="1" flipV="1">
              <a:off x="1918230" y="1994431"/>
              <a:ext cx="609600" cy="1259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>
              <a:stCxn id="8" idx="0"/>
              <a:endCxn id="11" idx="2"/>
            </p:cNvCxnSpPr>
            <p:nvPr/>
          </p:nvCxnSpPr>
          <p:spPr>
            <a:xfrm rot="5400000" flipH="1" flipV="1">
              <a:off x="482871" y="2006871"/>
              <a:ext cx="685800" cy="17725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685800" y="4648200"/>
            <a:ext cx="3886200" cy="1537286"/>
            <a:chOff x="685800" y="4204286"/>
            <a:chExt cx="3886200" cy="1537286"/>
          </a:xfrm>
        </p:grpSpPr>
        <p:graphicFrame>
          <p:nvGraphicFramePr>
            <p:cNvPr id="7" name="6 Objeto"/>
            <p:cNvGraphicFramePr>
              <a:graphicFrameLocks noChangeAspect="1"/>
            </p:cNvGraphicFramePr>
            <p:nvPr/>
          </p:nvGraphicFramePr>
          <p:xfrm>
            <a:off x="2819400" y="4953000"/>
            <a:ext cx="17526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Ecuación" r:id="rId5" imgW="876240" imgH="380880" progId="Equation.3">
                    <p:embed/>
                  </p:oleObj>
                </mc:Choice>
                <mc:Fallback>
                  <p:oleObj name="Ecuación" r:id="rId5" imgW="876240" imgH="380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4953000"/>
                          <a:ext cx="1752600" cy="76200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339966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16 Objeto"/>
            <p:cNvGraphicFramePr>
              <a:graphicFrameLocks noChangeAspect="1"/>
            </p:cNvGraphicFramePr>
            <p:nvPr/>
          </p:nvGraphicFramePr>
          <p:xfrm>
            <a:off x="685800" y="4204286"/>
            <a:ext cx="1784350" cy="1537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Ecuación" r:id="rId7" imgW="825480" imgH="711000" progId="Equation.3">
                    <p:embed/>
                  </p:oleObj>
                </mc:Choice>
                <mc:Fallback>
                  <p:oleObj name="Ecuación" r:id="rId7" imgW="825480" imgH="711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4204286"/>
                          <a:ext cx="1784350" cy="1537286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339966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22043"/>
            <a:ext cx="3657600" cy="363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l="6582" t="26577" r="2887" b="8559"/>
          <a:stretch>
            <a:fillRect/>
          </a:stretch>
        </p:blipFill>
        <p:spPr bwMode="auto">
          <a:xfrm>
            <a:off x="0" y="533400"/>
            <a:ext cx="746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386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Error en </a:t>
            </a:r>
            <a:r>
              <a:rPr lang="es-ES" dirty="0" smtClean="0">
                <a:sym typeface="Mathematica1"/>
              </a:rPr>
              <a:t>….</a:t>
            </a:r>
            <a:r>
              <a:rPr lang="es-ES" dirty="0" err="1" smtClean="0">
                <a:sym typeface="Mathematica1"/>
              </a:rPr>
              <a:t>monocromador</a:t>
            </a:r>
            <a:r>
              <a:rPr lang="es-ES" dirty="0" smtClean="0">
                <a:sym typeface="Mathematica1"/>
              </a:rPr>
              <a:t> multicapas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85800" y="3886200"/>
            <a:ext cx="179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Por qué lo uso ??</a:t>
            </a:r>
            <a:endParaRPr lang="es-ES" dirty="0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990600" y="4495800"/>
          <a:ext cx="17689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cuación" r:id="rId5" imgW="863280" imgH="393480" progId="Equation.3">
                  <p:embed/>
                </p:oleObj>
              </mc:Choice>
              <mc:Fallback>
                <p:oleObj name="Ecuación" r:id="rId5" imgW="863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1768987" cy="8064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048000" y="4724400"/>
            <a:ext cx="1371600" cy="40011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ym typeface="Mathematica1"/>
              </a:rPr>
              <a:t>0.01 Å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148" t="10417" r="65813" b="50000"/>
          <a:stretch>
            <a:fillRect/>
          </a:stretch>
        </p:blipFill>
        <p:spPr bwMode="auto">
          <a:xfrm>
            <a:off x="533400" y="3733800"/>
            <a:ext cx="3657600" cy="262242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2195409" cy="36933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Tamaño finito del haz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4600" y="0"/>
            <a:ext cx="368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Ventana S2 cuadrada de 0.5x0.5 mm</a:t>
            </a:r>
            <a:r>
              <a:rPr lang="es-ES" baseline="30000" dirty="0" smtClean="0"/>
              <a:t>2</a:t>
            </a:r>
            <a:endParaRPr lang="es-ES" baseline="300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5181600" y="3810000"/>
            <a:ext cx="3200400" cy="2797279"/>
            <a:chOff x="5257800" y="3733800"/>
            <a:chExt cx="3200400" cy="2797279"/>
          </a:xfrm>
        </p:grpSpPr>
        <p:pic>
          <p:nvPicPr>
            <p:cNvPr id="6" name="5 Imagen" descr="Graph4.jpg"/>
            <p:cNvPicPr>
              <a:picLocks noChangeAspect="1"/>
            </p:cNvPicPr>
            <p:nvPr/>
          </p:nvPicPr>
          <p:blipFill>
            <a:blip r:embed="rId4" cstate="print"/>
            <a:srcRect l="16049" t="12758" r="12541" b="5665"/>
            <a:stretch>
              <a:fillRect/>
            </a:stretch>
          </p:blipFill>
          <p:spPr>
            <a:xfrm>
              <a:off x="5257800" y="3733800"/>
              <a:ext cx="3200400" cy="2797279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</p:pic>
        <p:cxnSp>
          <p:nvCxnSpPr>
            <p:cNvPr id="10" name="9 Conector recto de flecha"/>
            <p:cNvCxnSpPr/>
            <p:nvPr/>
          </p:nvCxnSpPr>
          <p:spPr>
            <a:xfrm rot="10800000">
              <a:off x="6528392" y="5098931"/>
              <a:ext cx="493439" cy="646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6400800" y="5257800"/>
              <a:ext cx="774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Symbol" panose="05050102010706020507" pitchFamily="18" charset="2"/>
                </a:rPr>
                <a:t></a:t>
              </a:r>
              <a:r>
                <a:rPr lang="es-E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Mathematica1"/>
                </a:rPr>
                <a:t>2 </a:t>
              </a:r>
              <a:r>
                <a:rPr lang="es-ES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sym typeface="Mathematica1"/>
                </a:rPr>
                <a:t>mm</a:t>
              </a:r>
              <a:endParaRPr lang="es-ES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16" name="15 Objeto"/>
          <p:cNvGraphicFramePr>
            <a:graphicFrameLocks noChangeAspect="1"/>
          </p:cNvGraphicFramePr>
          <p:nvPr/>
        </p:nvGraphicFramePr>
        <p:xfrm>
          <a:off x="2971800" y="1143000"/>
          <a:ext cx="2642731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cuación" r:id="rId5" imgW="1562040" imgH="927000" progId="Equation.3">
                  <p:embed/>
                </p:oleObj>
              </mc:Choice>
              <mc:Fallback>
                <p:oleObj name="Ecuación" r:id="rId5" imgW="1562040" imgH="927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143000"/>
                        <a:ext cx="2642731" cy="15684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16 Grupo"/>
          <p:cNvGrpSpPr>
            <a:grpSpLocks noChangeAspect="1"/>
          </p:cNvGrpSpPr>
          <p:nvPr/>
        </p:nvGrpSpPr>
        <p:grpSpPr>
          <a:xfrm>
            <a:off x="228600" y="609600"/>
            <a:ext cx="2474365" cy="2561844"/>
            <a:chOff x="1447800" y="228600"/>
            <a:chExt cx="2971800" cy="31242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/>
            <a:srcRect l="23813" t="6021" r="25123" b="8115"/>
            <a:stretch>
              <a:fillRect/>
            </a:stretch>
          </p:blipFill>
          <p:spPr bwMode="auto">
            <a:xfrm>
              <a:off x="1447800" y="228600"/>
              <a:ext cx="2971800" cy="312420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graphicFrame>
          <p:nvGraphicFramePr>
            <p:cNvPr id="19" name="18 Objeto"/>
            <p:cNvGraphicFramePr>
              <a:graphicFrameLocks noChangeAspect="1"/>
            </p:cNvGraphicFramePr>
            <p:nvPr/>
          </p:nvGraphicFramePr>
          <p:xfrm>
            <a:off x="2590800" y="2057400"/>
            <a:ext cx="1695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cuación" r:id="rId8" imgW="1130040" imgH="457200" progId="Equation.3">
                    <p:embed/>
                  </p:oleObj>
                </mc:Choice>
                <mc:Fallback>
                  <p:oleObj name="Ecuación" r:id="rId8" imgW="1130040" imgH="457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057400"/>
                          <a:ext cx="16954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24 Grupo"/>
          <p:cNvGrpSpPr/>
          <p:nvPr/>
        </p:nvGrpSpPr>
        <p:grpSpPr>
          <a:xfrm>
            <a:off x="5867400" y="622005"/>
            <a:ext cx="2743200" cy="2806995"/>
            <a:chOff x="1371600" y="3212805"/>
            <a:chExt cx="2743200" cy="28069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/>
            <a:srcRect l="2343" t="18750" r="72474" b="35416"/>
            <a:stretch>
              <a:fillRect/>
            </a:stretch>
          </p:blipFill>
          <p:spPr bwMode="auto">
            <a:xfrm>
              <a:off x="1371600" y="3212805"/>
              <a:ext cx="2743200" cy="280699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</p:pic>
        <p:sp>
          <p:nvSpPr>
            <p:cNvPr id="20" name="19 Rectángulo"/>
            <p:cNvSpPr/>
            <p:nvPr/>
          </p:nvSpPr>
          <p:spPr>
            <a:xfrm>
              <a:off x="2533650" y="4099560"/>
              <a:ext cx="186526" cy="181383"/>
            </a:xfrm>
            <a:prstGeom prst="rect">
              <a:avLst/>
            </a:prstGeom>
            <a:solidFill>
              <a:schemeClr val="accent3">
                <a:lumMod val="7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7" name="26 Conector recto de flecha"/>
          <p:cNvCxnSpPr>
            <a:stCxn id="8" idx="3"/>
            <a:endCxn id="20" idx="0"/>
          </p:cNvCxnSpPr>
          <p:nvPr/>
        </p:nvCxnSpPr>
        <p:spPr>
          <a:xfrm>
            <a:off x="6196698" y="184666"/>
            <a:ext cx="926015" cy="1324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027" idx="3"/>
            <a:endCxn id="6" idx="1"/>
          </p:cNvCxnSpPr>
          <p:nvPr/>
        </p:nvCxnSpPr>
        <p:spPr>
          <a:xfrm>
            <a:off x="4191000" y="5045015"/>
            <a:ext cx="990600" cy="163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4267200" y="3059668"/>
            <a:ext cx="1313180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∆</a:t>
            </a:r>
            <a:r>
              <a:rPr lang="es-ES" dirty="0" smtClean="0"/>
              <a:t>x</a:t>
            </a:r>
            <a:r>
              <a:rPr lang="es-ES" dirty="0" smtClean="0">
                <a:sym typeface="Symbol" panose="05050102010706020507" pitchFamily="18" charset="2"/>
              </a:rPr>
              <a:t></a:t>
            </a:r>
            <a:r>
              <a:rPr lang="es-ES" dirty="0" smtClean="0">
                <a:sym typeface="Mathematica1"/>
              </a:rPr>
              <a:t>1-3 </a:t>
            </a:r>
            <a:r>
              <a:rPr lang="es-ES" dirty="0" smtClean="0">
                <a:sym typeface="Mathematica1"/>
              </a:rPr>
              <a:t>mm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journals.cambridge.org/fulltext_content/PDJ/PDJ27_02/S0885715612000309_fig6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27463"/>
            <a:ext cx="4572000" cy="250153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6440353" cy="369332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Distancia muestra-detector D…experimento con </a:t>
            </a:r>
            <a:r>
              <a:rPr lang="es-ES" dirty="0" err="1" smtClean="0"/>
              <a:t>behenato</a:t>
            </a:r>
            <a:r>
              <a:rPr lang="es-ES" dirty="0" smtClean="0"/>
              <a:t> de plata</a:t>
            </a:r>
            <a:endParaRPr lang="es-ES" dirty="0"/>
          </a:p>
        </p:txBody>
      </p:sp>
      <p:pic>
        <p:nvPicPr>
          <p:cNvPr id="15364" name="Picture 4" descr="http://d29qn7q9z0j1p6.cloudfront.net/content/roypta/364/1847/2635/F1.large.jpg"/>
          <p:cNvPicPr>
            <a:picLocks noChangeAspect="1" noChangeArrowheads="1"/>
          </p:cNvPicPr>
          <p:nvPr/>
        </p:nvPicPr>
        <p:blipFill>
          <a:blip r:embed="rId4"/>
          <a:srcRect r="60000"/>
          <a:stretch>
            <a:fillRect/>
          </a:stretch>
        </p:blipFill>
        <p:spPr bwMode="auto">
          <a:xfrm>
            <a:off x="6096000" y="762000"/>
            <a:ext cx="2743200" cy="316646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2895600" y="685800"/>
            <a:ext cx="685800" cy="205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867400" y="1981200"/>
            <a:ext cx="2286000" cy="457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4648200" y="2849880"/>
            <a:ext cx="762000" cy="685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478280" y="2895600"/>
            <a:ext cx="3246120" cy="533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914400" y="1371600"/>
            <a:ext cx="2103120" cy="5334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457921" y="3200400"/>
            <a:ext cx="160126" cy="33499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Graph2.jpg"/>
          <p:cNvPicPr>
            <a:picLocks noChangeAspect="1"/>
          </p:cNvPicPr>
          <p:nvPr/>
        </p:nvPicPr>
        <p:blipFill>
          <a:blip r:embed="rId5" cstate="print"/>
          <a:srcRect l="10201" t="17223" r="10737" b="5000"/>
          <a:stretch>
            <a:fillRect/>
          </a:stretch>
        </p:blipFill>
        <p:spPr>
          <a:xfrm>
            <a:off x="381000" y="3810000"/>
            <a:ext cx="3657600" cy="275303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cxnSp>
        <p:nvCxnSpPr>
          <p:cNvPr id="13" name="12 Conector recto de flecha"/>
          <p:cNvCxnSpPr/>
          <p:nvPr/>
        </p:nvCxnSpPr>
        <p:spPr>
          <a:xfrm rot="10800000">
            <a:off x="914400" y="2590800"/>
            <a:ext cx="4572000" cy="1588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5400000">
            <a:off x="5488005" y="2203331"/>
            <a:ext cx="907915" cy="6452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876800" y="4648200"/>
            <a:ext cx="1317990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d*= ???</a:t>
            </a:r>
            <a:endParaRPr lang="es-ES" sz="2800" b="1" dirty="0"/>
          </a:p>
        </p:txBody>
      </p:sp>
      <p:cxnSp>
        <p:nvCxnSpPr>
          <p:cNvPr id="20" name="19 Conector recto de flecha"/>
          <p:cNvCxnSpPr>
            <a:stCxn id="18" idx="0"/>
          </p:cNvCxnSpPr>
          <p:nvPr/>
        </p:nvCxnSpPr>
        <p:spPr>
          <a:xfrm rot="16200000" flipV="1">
            <a:off x="3910898" y="3023302"/>
            <a:ext cx="1981200" cy="126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8" idx="0"/>
          </p:cNvCxnSpPr>
          <p:nvPr/>
        </p:nvCxnSpPr>
        <p:spPr>
          <a:xfrm rot="5400000" flipH="1" flipV="1">
            <a:off x="4787197" y="3491798"/>
            <a:ext cx="1905000" cy="40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514600" y="53340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q</a:t>
            </a:r>
            <a:r>
              <a:rPr lang="es-ES" sz="2400" b="1" dirty="0" smtClean="0"/>
              <a:t>*</a:t>
            </a:r>
            <a:endParaRPr lang="es-ES" sz="2400" b="1" dirty="0"/>
          </a:p>
        </p:txBody>
      </p:sp>
      <p:graphicFrame>
        <p:nvGraphicFramePr>
          <p:cNvPr id="24" name="23 Objeto"/>
          <p:cNvGraphicFramePr>
            <a:graphicFrameLocks noChangeAspect="1"/>
          </p:cNvGraphicFramePr>
          <p:nvPr/>
        </p:nvGraphicFramePr>
        <p:xfrm>
          <a:off x="6858000" y="4267200"/>
          <a:ext cx="1727200" cy="187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cuación" r:id="rId6" imgW="1015920" imgH="1104840" progId="Equation.3">
                  <p:embed/>
                </p:oleObj>
              </mc:Choice>
              <mc:Fallback>
                <p:oleObj name="Ecuación" r:id="rId6" imgW="1015920" imgH="1104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67200"/>
                        <a:ext cx="1727200" cy="187833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5257800" y="5953780"/>
            <a:ext cx="1172116" cy="5232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D= ???</a:t>
            </a:r>
            <a:endParaRPr lang="es-ES" sz="2800" b="1" dirty="0"/>
          </a:p>
        </p:txBody>
      </p:sp>
      <p:cxnSp>
        <p:nvCxnSpPr>
          <p:cNvPr id="30" name="29 Conector recto de flecha"/>
          <p:cNvCxnSpPr>
            <a:endCxn id="26" idx="3"/>
          </p:cNvCxnSpPr>
          <p:nvPr/>
        </p:nvCxnSpPr>
        <p:spPr>
          <a:xfrm rot="5400000">
            <a:off x="6165163" y="5522553"/>
            <a:ext cx="957590" cy="428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343" t="29167" r="82430" b="48958"/>
          <a:stretch>
            <a:fillRect/>
          </a:stretch>
        </p:blipFill>
        <p:spPr bwMode="auto">
          <a:xfrm>
            <a:off x="2057400" y="533400"/>
            <a:ext cx="2926080" cy="236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4905" t="9375" r="69327" b="47917"/>
          <a:stretch>
            <a:fillRect/>
          </a:stretch>
        </p:blipFill>
        <p:spPr bwMode="auto">
          <a:xfrm>
            <a:off x="5334000" y="5334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Imagen" descr="Graph3.jpg"/>
          <p:cNvPicPr>
            <a:picLocks noChangeAspect="1"/>
          </p:cNvPicPr>
          <p:nvPr/>
        </p:nvPicPr>
        <p:blipFill>
          <a:blip r:embed="rId4" cstate="print"/>
          <a:srcRect l="16662" t="13368" r="12568" b="11077"/>
          <a:stretch>
            <a:fillRect/>
          </a:stretch>
        </p:blipFill>
        <p:spPr>
          <a:xfrm>
            <a:off x="609600" y="3047996"/>
            <a:ext cx="4480560" cy="365994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1975028" cy="46166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smtClean="0"/>
              <a:t>reflectometría</a:t>
            </a:r>
            <a:endParaRPr lang="es-ES" sz="2400" dirty="0"/>
          </a:p>
        </p:txBody>
      </p:sp>
      <p:sp>
        <p:nvSpPr>
          <p:cNvPr id="6" name="5 Elipse"/>
          <p:cNvSpPr/>
          <p:nvPr/>
        </p:nvSpPr>
        <p:spPr>
          <a:xfrm>
            <a:off x="3242031" y="3939726"/>
            <a:ext cx="317500" cy="6096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510404" y="3427513"/>
            <a:ext cx="335280" cy="12192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057400" y="3048000"/>
            <a:ext cx="609600" cy="33528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1447800" y="6019800"/>
            <a:ext cx="609600" cy="381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438400" y="1143000"/>
            <a:ext cx="3810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743200" y="1600200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sym typeface="Symbol" panose="05050102010706020507" pitchFamily="18" charset="2"/>
              </a:rPr>
              <a:t></a:t>
            </a:r>
            <a:r>
              <a:rPr lang="es-ES" dirty="0" smtClean="0">
                <a:solidFill>
                  <a:schemeClr val="bg1"/>
                </a:solidFill>
                <a:sym typeface="Mathematica1"/>
              </a:rPr>
              <a:t>x</a:t>
            </a:r>
            <a:r>
              <a:rPr lang="es-ES" dirty="0" smtClean="0">
                <a:solidFill>
                  <a:schemeClr val="bg1"/>
                </a:solidFill>
                <a:sym typeface="Mathematica1"/>
              </a:rPr>
              <a:t>=#*0.172 mm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614028" y="1325710"/>
            <a:ext cx="1764214" cy="158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3400" y="1146175"/>
            <a:ext cx="421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Separación entre máximos de interferencia</a:t>
            </a:r>
            <a:endParaRPr lang="es-ES" dirty="0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/>
        </p:nvGraphicFramePr>
        <p:xfrm>
          <a:off x="5486400" y="841375"/>
          <a:ext cx="214097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cuación" r:id="rId3" imgW="850680" imgH="393480" progId="Equation.3">
                  <p:embed/>
                </p:oleObj>
              </mc:Choice>
              <mc:Fallback>
                <p:oleObj name="Ecuación" r:id="rId3" imgW="850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41375"/>
                        <a:ext cx="2140974" cy="9906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653190" y="2109736"/>
          <a:ext cx="191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cuación" r:id="rId5" imgW="761760" imgH="393480" progId="Equation.3">
                  <p:embed/>
                </p:oleObj>
              </mc:Choice>
              <mc:Fallback>
                <p:oleObj name="Ecuación" r:id="rId5" imgW="761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190" y="2109736"/>
                        <a:ext cx="1917700" cy="99060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90800" y="2517775"/>
            <a:ext cx="150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Incerteza</a:t>
            </a:r>
            <a:r>
              <a:rPr lang="es-ES" dirty="0" smtClean="0"/>
              <a:t> en q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927220" y="3965575"/>
            <a:ext cx="364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Condición para observar oscilaciones</a:t>
            </a:r>
            <a:endParaRPr lang="es-ES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486400" y="3355975"/>
          <a:ext cx="2300287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cuación" r:id="rId7" imgW="914400" imgH="634680" progId="Equation.3">
                  <p:embed/>
                </p:oleObj>
              </mc:Choice>
              <mc:Fallback>
                <p:oleObj name="Ecuación" r:id="rId7" imgW="914400" imgH="634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5975"/>
                        <a:ext cx="2300287" cy="1597025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0" y="0"/>
            <a:ext cx="5432898" cy="36933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Resolución mínima necesaria para observar oscilaciones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6317" t="5556" r="15739" b="10153"/>
          <a:stretch>
            <a:fillRect/>
          </a:stretch>
        </p:blipFill>
        <p:spPr bwMode="auto">
          <a:xfrm>
            <a:off x="533400" y="685800"/>
            <a:ext cx="5212080" cy="315015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Footprint</a:t>
            </a:r>
            <a:endParaRPr lang="es-E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4887" r="3885" b="10000"/>
          <a:stretch>
            <a:fillRect/>
          </a:stretch>
        </p:blipFill>
        <p:spPr bwMode="auto">
          <a:xfrm>
            <a:off x="3581400" y="3962400"/>
            <a:ext cx="5120640" cy="2658796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172200" y="1981200"/>
            <a:ext cx="203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nuestro caso ???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457200" y="304800"/>
            <a:ext cx="8556523" cy="3124200"/>
            <a:chOff x="457200" y="304800"/>
            <a:chExt cx="8556523" cy="3124200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2"/>
            <a:srcRect l="2771" t="8652" b="5056"/>
            <a:stretch>
              <a:fillRect/>
            </a:stretch>
          </p:blipFill>
          <p:spPr bwMode="auto">
            <a:xfrm>
              <a:off x="457200" y="762000"/>
              <a:ext cx="4114800" cy="195797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/>
            <a:srcRect l="2038" t="6608" b="5286"/>
            <a:stretch>
              <a:fillRect/>
            </a:stretch>
          </p:blipFill>
          <p:spPr bwMode="auto">
            <a:xfrm>
              <a:off x="4898923" y="720231"/>
              <a:ext cx="4114800" cy="201458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sp>
          <p:nvSpPr>
            <p:cNvPr id="6" name="5 CuadroTexto"/>
            <p:cNvSpPr txBox="1"/>
            <p:nvPr/>
          </p:nvSpPr>
          <p:spPr>
            <a:xfrm>
              <a:off x="2286000" y="30480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A</a:t>
              </a:r>
              <a:endParaRPr lang="es-ES" sz="2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715986" y="30480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B</a:t>
              </a:r>
              <a:endParaRPr lang="es-ES" sz="24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599825" y="2967335"/>
              <a:ext cx="3944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Secuencia mínima….A</a:t>
              </a:r>
              <a:r>
                <a:rPr lang="es-ES" sz="2400" b="1" dirty="0" smtClean="0">
                  <a:sym typeface="Wingdings" pitchFamily="2" charset="2"/>
                </a:rPr>
                <a:t>BA</a:t>
              </a:r>
              <a:endParaRPr lang="es-ES" sz="2400" b="1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0" y="0"/>
            <a:ext cx="1143262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alineación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3429000"/>
            <a:ext cx="1199111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calibración</a:t>
            </a:r>
            <a:endParaRPr lang="es-ES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7290" y="3574026"/>
            <a:ext cx="5486400" cy="306899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</p:pic>
      <p:cxnSp>
        <p:nvCxnSpPr>
          <p:cNvPr id="14" name="13 Conector recto"/>
          <p:cNvCxnSpPr/>
          <p:nvPr/>
        </p:nvCxnSpPr>
        <p:spPr>
          <a:xfrm rot="16200000" flipH="1">
            <a:off x="7915033" y="1494694"/>
            <a:ext cx="1207477" cy="4376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1634807" cy="36933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Hasta donde ??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667"/>
          <a:stretch>
            <a:fillRect/>
          </a:stretch>
        </p:blipFill>
        <p:spPr bwMode="auto">
          <a:xfrm>
            <a:off x="2423160" y="3429000"/>
            <a:ext cx="4297680" cy="24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7720" y="609601"/>
            <a:ext cx="4297680" cy="242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" y="609601"/>
            <a:ext cx="4297680" cy="241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109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Mathematica1</vt:lpstr>
      <vt:lpstr>Symbol</vt:lpstr>
      <vt:lpstr>Wingdings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Marcelo Ceolin</dc:creator>
  <cp:lastModifiedBy>Windows 10</cp:lastModifiedBy>
  <cp:revision>26</cp:revision>
  <dcterms:created xsi:type="dcterms:W3CDTF">2016-03-22T11:03:24Z</dcterms:created>
  <dcterms:modified xsi:type="dcterms:W3CDTF">2019-06-25T11:40:58Z</dcterms:modified>
</cp:coreProperties>
</file>