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6" r:id="rId5"/>
    <p:sldId id="259" r:id="rId6"/>
    <p:sldId id="263" r:id="rId7"/>
    <p:sldId id="265" r:id="rId8"/>
    <p:sldId id="267" r:id="rId9"/>
    <p:sldId id="261" r:id="rId10"/>
    <p:sldId id="268" r:id="rId11"/>
    <p:sldId id="269" r:id="rId12"/>
    <p:sldId id="264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4" autoAdjust="0"/>
  </p:normalViewPr>
  <p:slideViewPr>
    <p:cSldViewPr showGuides="1">
      <p:cViewPr varScale="1">
        <p:scale>
          <a:sx n="63" d="100"/>
          <a:sy n="63" d="100"/>
        </p:scale>
        <p:origin x="151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0E41-F5A5-4A49-AF8A-31A7A4394068}" type="datetimeFigureOut">
              <a:rPr lang="es-ES" smtClean="0"/>
              <a:pPr/>
              <a:t>03/07/2019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642A-84D8-450E-A178-C689166046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0E41-F5A5-4A49-AF8A-31A7A4394068}" type="datetimeFigureOut">
              <a:rPr lang="es-ES" smtClean="0"/>
              <a:pPr/>
              <a:t>03/07/2019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642A-84D8-450E-A178-C689166046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0E41-F5A5-4A49-AF8A-31A7A4394068}" type="datetimeFigureOut">
              <a:rPr lang="es-ES" smtClean="0"/>
              <a:pPr/>
              <a:t>03/07/2019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642A-84D8-450E-A178-C689166046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0E41-F5A5-4A49-AF8A-31A7A4394068}" type="datetimeFigureOut">
              <a:rPr lang="es-ES" smtClean="0"/>
              <a:pPr/>
              <a:t>03/07/2019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642A-84D8-450E-A178-C689166046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0E41-F5A5-4A49-AF8A-31A7A4394068}" type="datetimeFigureOut">
              <a:rPr lang="es-ES" smtClean="0"/>
              <a:pPr/>
              <a:t>03/07/2019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642A-84D8-450E-A178-C689166046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0E41-F5A5-4A49-AF8A-31A7A4394068}" type="datetimeFigureOut">
              <a:rPr lang="es-ES" smtClean="0"/>
              <a:pPr/>
              <a:t>03/07/2019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642A-84D8-450E-A178-C689166046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0E41-F5A5-4A49-AF8A-31A7A4394068}" type="datetimeFigureOut">
              <a:rPr lang="es-ES" smtClean="0"/>
              <a:pPr/>
              <a:t>03/07/2019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642A-84D8-450E-A178-C689166046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0E41-F5A5-4A49-AF8A-31A7A4394068}" type="datetimeFigureOut">
              <a:rPr lang="es-ES" smtClean="0"/>
              <a:pPr/>
              <a:t>03/07/2019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642A-84D8-450E-A178-C689166046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0E41-F5A5-4A49-AF8A-31A7A4394068}" type="datetimeFigureOut">
              <a:rPr lang="es-ES" smtClean="0"/>
              <a:pPr/>
              <a:t>03/07/2019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642A-84D8-450E-A178-C689166046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0E41-F5A5-4A49-AF8A-31A7A4394068}" type="datetimeFigureOut">
              <a:rPr lang="es-ES" smtClean="0"/>
              <a:pPr/>
              <a:t>03/07/2019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642A-84D8-450E-A178-C689166046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0E41-F5A5-4A49-AF8A-31A7A4394068}" type="datetimeFigureOut">
              <a:rPr lang="es-ES" smtClean="0"/>
              <a:pPr/>
              <a:t>03/07/2019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642A-84D8-450E-A178-C689166046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70E41-F5A5-4A49-AF8A-31A7A4394068}" type="datetimeFigureOut">
              <a:rPr lang="es-ES" smtClean="0"/>
              <a:pPr/>
              <a:t>03/07/2019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B642A-84D8-450E-A178-C689166046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0"/>
            <a:ext cx="295275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 l="2645" t="15484" r="47768" b="7097"/>
          <a:stretch>
            <a:fillRect/>
          </a:stretch>
        </p:blipFill>
        <p:spPr bwMode="auto">
          <a:xfrm>
            <a:off x="1676400" y="2895600"/>
            <a:ext cx="3429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CuadroTexto"/>
          <p:cNvSpPr txBox="1"/>
          <p:nvPr/>
        </p:nvSpPr>
        <p:spPr>
          <a:xfrm>
            <a:off x="0" y="0"/>
            <a:ext cx="4151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Reflectometría de rayos-X (XRR)</a:t>
            </a:r>
            <a:endParaRPr lang="es-ES" sz="2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0" y="685800"/>
            <a:ext cx="40126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/>
              <a:t>Producción de rayos X en laboratorio</a:t>
            </a:r>
            <a:endParaRPr lang="es-ES" sz="2000" dirty="0"/>
          </a:p>
        </p:txBody>
      </p:sp>
      <p:grpSp>
        <p:nvGrpSpPr>
          <p:cNvPr id="11" name="10 Grupo"/>
          <p:cNvGrpSpPr/>
          <p:nvPr/>
        </p:nvGrpSpPr>
        <p:grpSpPr>
          <a:xfrm>
            <a:off x="1026160" y="228600"/>
            <a:ext cx="4536440" cy="4404360"/>
            <a:chOff x="1026160" y="228600"/>
            <a:chExt cx="4536440" cy="4404360"/>
          </a:xfrm>
        </p:grpSpPr>
        <p:sp>
          <p:nvSpPr>
            <p:cNvPr id="7" name="6 Rectángulo"/>
            <p:cNvSpPr/>
            <p:nvPr/>
          </p:nvSpPr>
          <p:spPr>
            <a:xfrm>
              <a:off x="4800600" y="228600"/>
              <a:ext cx="762000" cy="1066800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7 Forma libre"/>
            <p:cNvSpPr/>
            <p:nvPr/>
          </p:nvSpPr>
          <p:spPr>
            <a:xfrm>
              <a:off x="1026160" y="873760"/>
              <a:ext cx="3789680" cy="3759200"/>
            </a:xfrm>
            <a:custGeom>
              <a:avLst/>
              <a:gdLst>
                <a:gd name="connsiteX0" fmla="*/ 3789680 w 3789680"/>
                <a:gd name="connsiteY0" fmla="*/ 0 h 3759200"/>
                <a:gd name="connsiteX1" fmla="*/ 2407920 w 3789680"/>
                <a:gd name="connsiteY1" fmla="*/ 548640 h 3759200"/>
                <a:gd name="connsiteX2" fmla="*/ 375920 w 3789680"/>
                <a:gd name="connsiteY2" fmla="*/ 1076960 h 3759200"/>
                <a:gd name="connsiteX3" fmla="*/ 152400 w 3789680"/>
                <a:gd name="connsiteY3" fmla="*/ 3312160 h 3759200"/>
                <a:gd name="connsiteX4" fmla="*/ 1005840 w 3789680"/>
                <a:gd name="connsiteY4" fmla="*/ 3759200 h 375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89680" h="3759200">
                  <a:moveTo>
                    <a:pt x="3789680" y="0"/>
                  </a:moveTo>
                  <a:cubicBezTo>
                    <a:pt x="3383280" y="184573"/>
                    <a:pt x="2976880" y="369147"/>
                    <a:pt x="2407920" y="548640"/>
                  </a:cubicBezTo>
                  <a:cubicBezTo>
                    <a:pt x="1838960" y="728133"/>
                    <a:pt x="751840" y="616373"/>
                    <a:pt x="375920" y="1076960"/>
                  </a:cubicBezTo>
                  <a:cubicBezTo>
                    <a:pt x="0" y="1537547"/>
                    <a:pt x="47413" y="2865120"/>
                    <a:pt x="152400" y="3312160"/>
                  </a:cubicBezTo>
                  <a:cubicBezTo>
                    <a:pt x="257387" y="3759200"/>
                    <a:pt x="631613" y="3759200"/>
                    <a:pt x="1005840" y="3759200"/>
                  </a:cubicBezTo>
                </a:path>
              </a:pathLst>
            </a:custGeom>
            <a:ln w="2540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2" name="11 Grupo"/>
          <p:cNvGrpSpPr/>
          <p:nvPr/>
        </p:nvGrpSpPr>
        <p:grpSpPr>
          <a:xfrm>
            <a:off x="4422987" y="1371600"/>
            <a:ext cx="3501813" cy="3810000"/>
            <a:chOff x="4422987" y="1371600"/>
            <a:chExt cx="3501813" cy="3810000"/>
          </a:xfrm>
        </p:grpSpPr>
        <p:sp>
          <p:nvSpPr>
            <p:cNvPr id="6" name="5 Rectángulo"/>
            <p:cNvSpPr/>
            <p:nvPr/>
          </p:nvSpPr>
          <p:spPr>
            <a:xfrm>
              <a:off x="5105400" y="1371600"/>
              <a:ext cx="2819400" cy="8382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8 Forma libre"/>
            <p:cNvSpPr/>
            <p:nvPr/>
          </p:nvSpPr>
          <p:spPr>
            <a:xfrm>
              <a:off x="4422987" y="2194560"/>
              <a:ext cx="1754293" cy="2987040"/>
            </a:xfrm>
            <a:custGeom>
              <a:avLst/>
              <a:gdLst>
                <a:gd name="connsiteX0" fmla="*/ 1754293 w 1754293"/>
                <a:gd name="connsiteY0" fmla="*/ 0 h 2987040"/>
                <a:gd name="connsiteX1" fmla="*/ 230293 w 1754293"/>
                <a:gd name="connsiteY1" fmla="*/ 690880 h 2987040"/>
                <a:gd name="connsiteX2" fmla="*/ 372533 w 1754293"/>
                <a:gd name="connsiteY2" fmla="*/ 2987040 h 2987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4293" h="2987040">
                  <a:moveTo>
                    <a:pt x="1754293" y="0"/>
                  </a:moveTo>
                  <a:cubicBezTo>
                    <a:pt x="1107439" y="96520"/>
                    <a:pt x="460586" y="193040"/>
                    <a:pt x="230293" y="690880"/>
                  </a:cubicBezTo>
                  <a:cubicBezTo>
                    <a:pt x="0" y="1188720"/>
                    <a:pt x="186266" y="2087880"/>
                    <a:pt x="372533" y="2987040"/>
                  </a:cubicBezTo>
                </a:path>
              </a:pathLst>
            </a:cu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aphicFrame>
        <p:nvGraphicFramePr>
          <p:cNvPr id="10" name="9 Objeto"/>
          <p:cNvGraphicFramePr>
            <a:graphicFrameLocks noChangeAspect="1"/>
          </p:cNvGraphicFramePr>
          <p:nvPr/>
        </p:nvGraphicFramePr>
        <p:xfrm>
          <a:off x="5029200" y="2949575"/>
          <a:ext cx="3123995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cuación" r:id="rId5" imgW="1282680" imgH="393480" progId="Equation.3">
                  <p:embed/>
                </p:oleObj>
              </mc:Choice>
              <mc:Fallback>
                <p:oleObj name="Ecuación" r:id="rId5" imgW="1282680" imgH="3934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949575"/>
                        <a:ext cx="3123995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dimgruppi.ing.unibs.it/chimica/Bontempi/pagine/Elza%20Bontempi's%20Science%20Page_files/image00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56654" y="1066800"/>
            <a:ext cx="6230691" cy="3749040"/>
          </a:xfrm>
          <a:prstGeom prst="rect">
            <a:avLst/>
          </a:prstGeom>
          <a:noFill/>
          <a:ln w="25400">
            <a:solidFill>
              <a:schemeClr val="accent3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152400" y="127351"/>
            <a:ext cx="8839200" cy="6425849"/>
            <a:chOff x="228600" y="228600"/>
            <a:chExt cx="8839200" cy="6425849"/>
          </a:xfrm>
        </p:grpSpPr>
        <p:grpSp>
          <p:nvGrpSpPr>
            <p:cNvPr id="5" name="Grupo 4"/>
            <p:cNvGrpSpPr/>
            <p:nvPr/>
          </p:nvGrpSpPr>
          <p:grpSpPr>
            <a:xfrm>
              <a:off x="228600" y="228600"/>
              <a:ext cx="8839200" cy="5632311"/>
              <a:chOff x="228600" y="533400"/>
              <a:chExt cx="8839200" cy="5632311"/>
            </a:xfrm>
          </p:grpSpPr>
          <p:sp>
            <p:nvSpPr>
              <p:cNvPr id="2" name="CuadroTexto 1"/>
              <p:cNvSpPr txBox="1"/>
              <p:nvPr/>
            </p:nvSpPr>
            <p:spPr>
              <a:xfrm>
                <a:off x="228600" y="533400"/>
                <a:ext cx="8839200" cy="563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dirty="0" smtClean="0"/>
                  <a:t>Análisis elemental de la curva XRR</a:t>
                </a:r>
              </a:p>
              <a:p>
                <a:endParaRPr lang="es-ES" dirty="0"/>
              </a:p>
              <a:p>
                <a:pPr marL="342900" indent="-342900">
                  <a:buAutoNum type="arabicParenR"/>
                </a:pPr>
                <a:r>
                  <a:rPr lang="es-ES" dirty="0" smtClean="0"/>
                  <a:t>Determinar el o los valores de </a:t>
                </a:r>
                <a:r>
                  <a:rPr lang="es-ES" dirty="0" smtClean="0">
                    <a:sym typeface="Symbol" panose="05050102010706020507" pitchFamily="18" charset="2"/>
                  </a:rPr>
                  <a:t>c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s-ES" dirty="0" smtClean="0">
                    <a:sym typeface="Symbol" panose="05050102010706020507" pitchFamily="18" charset="2"/>
                  </a:rPr>
                  <a:t>Método de las tangentes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s-ES" dirty="0" smtClean="0">
                    <a:sym typeface="Symbol" panose="05050102010706020507" pitchFamily="18" charset="2"/>
                  </a:rPr>
                  <a:t>Método de las derivadas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s-ES" dirty="0" smtClean="0">
                    <a:sym typeface="Symbol" panose="05050102010706020507" pitchFamily="18" charset="2"/>
                  </a:rPr>
                  <a:t>Si no se observa…espere…</a:t>
                </a:r>
              </a:p>
              <a:p>
                <a:r>
                  <a:rPr lang="es-ES" dirty="0" smtClean="0">
                    <a:sym typeface="Symbol" panose="05050102010706020507" pitchFamily="18" charset="2"/>
                  </a:rPr>
                  <a:t>2) En caso de observar oscilaciones de </a:t>
                </a:r>
                <a:r>
                  <a:rPr lang="es-ES" dirty="0" err="1" smtClean="0">
                    <a:sym typeface="Symbol" panose="05050102010706020507" pitchFamily="18" charset="2"/>
                  </a:rPr>
                  <a:t>Kiessig</a:t>
                </a:r>
                <a:r>
                  <a:rPr lang="es-ES" dirty="0" smtClean="0">
                    <a:sym typeface="Symbol" panose="05050102010706020507" pitchFamily="18" charset="2"/>
                  </a:rPr>
                  <a:t> (</a:t>
                </a:r>
                <a:r>
                  <a:rPr lang="es-ES" dirty="0" err="1" smtClean="0">
                    <a:sym typeface="Symbol" panose="05050102010706020507" pitchFamily="18" charset="2"/>
                  </a:rPr>
                  <a:t>Kiessig</a:t>
                </a:r>
                <a:r>
                  <a:rPr lang="es-ES" dirty="0" smtClean="0">
                    <a:sym typeface="Symbol" panose="05050102010706020507" pitchFamily="18" charset="2"/>
                  </a:rPr>
                  <a:t> </a:t>
                </a:r>
                <a:r>
                  <a:rPr lang="es-ES" dirty="0" err="1" smtClean="0">
                    <a:sym typeface="Symbol" panose="05050102010706020507" pitchFamily="18" charset="2"/>
                  </a:rPr>
                  <a:t>fringes</a:t>
                </a:r>
                <a:r>
                  <a:rPr lang="es-ES" dirty="0" smtClean="0">
                    <a:sym typeface="Symbol" panose="05050102010706020507" pitchFamily="18" charset="2"/>
                  </a:rPr>
                  <a:t>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s-ES" dirty="0" smtClean="0">
                    <a:sym typeface="Symbol" panose="05050102010706020507" pitchFamily="18" charset="2"/>
                  </a:rPr>
                  <a:t>Determinar las posiciones de los máximos y los mínimos (en dos series separadas) y las intensidades correspondientes)</a:t>
                </a:r>
                <a:endParaRPr lang="es-ES" dirty="0">
                  <a:sym typeface="Symbol" panose="05050102010706020507" pitchFamily="18" charset="2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s-ES" dirty="0" smtClean="0">
                    <a:sym typeface="Symbol" panose="05050102010706020507" pitchFamily="18" charset="2"/>
                  </a:rPr>
                  <a:t>A partir de la serie de máximos se puede utilizar la expresión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s-ES" dirty="0">
                  <a:sym typeface="Symbol" panose="05050102010706020507" pitchFamily="18" charset="2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s-ES" dirty="0" smtClean="0">
                  <a:sym typeface="Symbol" panose="05050102010706020507" pitchFamily="18" charset="2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s-ES" dirty="0">
                  <a:sym typeface="Symbol" panose="05050102010706020507" pitchFamily="18" charset="2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s-ES" dirty="0" smtClean="0">
                  <a:sym typeface="Symbol" panose="05050102010706020507" pitchFamily="18" charset="2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s-ES" dirty="0" smtClean="0">
                    <a:sym typeface="Symbol" panose="05050102010706020507" pitchFamily="18" charset="2"/>
                  </a:rPr>
                  <a:t>Usando la serie de mínimos puede usar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s-ES" dirty="0">
                  <a:sym typeface="Symbol" panose="05050102010706020507" pitchFamily="18" charset="2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s-ES" dirty="0" smtClean="0">
                  <a:sym typeface="Symbol" panose="05050102010706020507" pitchFamily="18" charset="2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s-ES" dirty="0">
                  <a:sym typeface="Symbol" panose="05050102010706020507" pitchFamily="18" charset="2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s-ES" dirty="0" smtClean="0">
                    <a:sym typeface="Symbol" panose="05050102010706020507" pitchFamily="18" charset="2"/>
                  </a:rPr>
                  <a:t>Estas expresiones devuelven el espesor y el ángulo crítico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s-ES" dirty="0" smtClean="0">
                    <a:sym typeface="Symbol" panose="05050102010706020507" pitchFamily="18" charset="2"/>
                  </a:rPr>
                  <a:t>De las intensidades puede obtener la rugosidad , “</a:t>
                </a:r>
                <a:r>
                  <a:rPr lang="es-ES" dirty="0" err="1" smtClean="0">
                    <a:sym typeface="Symbol" panose="05050102010706020507" pitchFamily="18" charset="2"/>
                  </a:rPr>
                  <a:t>fiteando</a:t>
                </a:r>
                <a:r>
                  <a:rPr lang="es-ES" dirty="0" smtClean="0">
                    <a:sym typeface="Symbol" panose="05050102010706020507" pitchFamily="18" charset="2"/>
                  </a:rPr>
                  <a:t>” una curva</a:t>
                </a:r>
                <a:endParaRPr lang="es-ES" dirty="0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" name="CuadroTexto 2"/>
                  <p:cNvSpPr txBox="1"/>
                  <p:nvPr/>
                </p:nvSpPr>
                <p:spPr>
                  <a:xfrm>
                    <a:off x="1600200" y="3505200"/>
                    <a:ext cx="5492593" cy="677045"/>
                  </a:xfrm>
                  <a:prstGeom prst="rect">
                    <a:avLst/>
                  </a:prstGeom>
                  <a:noFill/>
                  <a:ln>
                    <a:solidFill>
                      <a:schemeClr val="accent1"/>
                    </a:solidFill>
                  </a:ln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s-E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)=</m:t>
                          </m:r>
                          <m:sSubSup>
                            <m:sSubSup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  <m:sup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𝜆</m:t>
                                      </m:r>
                                    </m:num>
                                    <m:den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….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𝑒𝑠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𝑒𝑙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 í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𝑛𝑑𝑖𝑐𝑒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𝑑𝑒𝑙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𝑥𝑖𝑚𝑜</m:t>
                          </m:r>
                        </m:oMath>
                      </m:oMathPara>
                    </a14:m>
                    <a:endParaRPr lang="es-ES" dirty="0"/>
                  </a:p>
                </p:txBody>
              </p:sp>
            </mc:Choice>
            <mc:Fallback>
              <p:sp>
                <p:nvSpPr>
                  <p:cNvPr id="3" name="CuadroTexto 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00200" y="3505200"/>
                    <a:ext cx="5492593" cy="677045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  <a:ln>
                    <a:solidFill>
                      <a:schemeClr val="accent1"/>
                    </a:solidFill>
                  </a:ln>
                </p:spPr>
                <p:txBody>
                  <a:bodyPr/>
                  <a:lstStyle/>
                  <a:p>
                    <a:r>
                      <a:rPr lang="es-E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" name="CuadroTexto 3"/>
                  <p:cNvSpPr txBox="1"/>
                  <p:nvPr/>
                </p:nvSpPr>
                <p:spPr>
                  <a:xfrm>
                    <a:off x="1447800" y="4696956"/>
                    <a:ext cx="6234848" cy="677045"/>
                  </a:xfrm>
                  <a:prstGeom prst="rect">
                    <a:avLst/>
                  </a:prstGeom>
                  <a:noFill/>
                  <a:ln>
                    <a:solidFill>
                      <a:schemeClr val="accent1"/>
                    </a:solidFill>
                  </a:ln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s-E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d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Sup>
                            <m:sSubSup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  <m:sup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𝜆</m:t>
                                      </m:r>
                                    </m:num>
                                    <m:den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4</m:t>
                                      </m:r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….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𝑒𝑠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𝑒𝑙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 í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𝑛𝑑𝑖𝑐𝑒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𝑑𝑒𝑙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í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𝑛𝑖𝑚𝑜</m:t>
                          </m:r>
                        </m:oMath>
                      </m:oMathPara>
                    </a14:m>
                    <a:endParaRPr lang="es-ES" dirty="0"/>
                  </a:p>
                </p:txBody>
              </p:sp>
            </mc:Choice>
            <mc:Fallback>
              <p:sp>
                <p:nvSpPr>
                  <p:cNvPr id="4" name="CuadroTexto 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47800" y="4696956"/>
                    <a:ext cx="6234848" cy="677045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>
                    <a:solidFill>
                      <a:schemeClr val="accent1"/>
                    </a:solidFill>
                  </a:ln>
                </p:spPr>
                <p:txBody>
                  <a:bodyPr/>
                  <a:lstStyle/>
                  <a:p>
                    <a:r>
                      <a:rPr lang="es-E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" name="CuadroTexto 5"/>
                <p:cNvSpPr txBox="1"/>
                <p:nvPr/>
              </p:nvSpPr>
              <p:spPr>
                <a:xfrm>
                  <a:off x="2286000" y="5941818"/>
                  <a:ext cx="3867277" cy="712631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ES" sz="2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  <m:d>
                          <m:dPr>
                            <m:ctrlPr>
                              <a:rPr lang="es-E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ES" sz="20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d>
                        <m:r>
                          <a:rPr lang="es-ES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ES" sz="2000" b="0" i="1" smtClean="0">
                            <a:latin typeface="Cambria Math" panose="02040503050406030204" pitchFamily="18" charset="0"/>
                          </a:rPr>
                          <m:t>𝑐𝑡𝑒</m:t>
                        </m:r>
                        <m:f>
                          <m:fPr>
                            <m:ctrlPr>
                              <a:rPr lang="es-ES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s-E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ES" sz="20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s-ES" sz="20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s-E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ES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p>
                                    <m:r>
                                      <a:rPr lang="es-ES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s-E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ES" sz="2000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p>
                                    <m:r>
                                      <a:rPr lang="es-ES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s-E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ES" sz="2000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p>
                                <m:r>
                                  <a:rPr lang="es-ES" sz="20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</m:den>
                        </m:f>
                        <m:r>
                          <a:rPr lang="es-ES" sz="2000" b="0" i="1" smtClean="0">
                            <a:latin typeface="Cambria Math" panose="02040503050406030204" pitchFamily="18" charset="0"/>
                          </a:rPr>
                          <m:t>….</m:t>
                        </m:r>
                        <m:r>
                          <a:rPr lang="es-E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s-ES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ES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ES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s-E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s-E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den>
                        </m:f>
                        <m:r>
                          <m:rPr>
                            <m:sty m:val="p"/>
                          </m:rPr>
                          <a:rPr lang="es-ES" sz="20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  <m:r>
                          <a:rPr lang="es-ES" sz="2000" b="0" i="1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s-E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s-E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s-ES" sz="2000" dirty="0"/>
                </a:p>
              </p:txBody>
            </p:sp>
          </mc:Choice>
          <mc:Fallback>
            <p:sp>
              <p:nvSpPr>
                <p:cNvPr id="6" name="CuadroTexto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86000" y="5941818"/>
                  <a:ext cx="3867277" cy="712631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solidFill>
                    <a:schemeClr val="accent1"/>
                  </a:solidFill>
                </a:ln>
              </p:spPr>
              <p:txBody>
                <a:bodyPr/>
                <a:lstStyle/>
                <a:p>
                  <a:r>
                    <a:rPr lang="es-E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628094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28 Grupo"/>
          <p:cNvGrpSpPr/>
          <p:nvPr/>
        </p:nvGrpSpPr>
        <p:grpSpPr>
          <a:xfrm>
            <a:off x="914400" y="1371600"/>
            <a:ext cx="7346950" cy="4419600"/>
            <a:chOff x="914400" y="304800"/>
            <a:chExt cx="7346950" cy="4419600"/>
          </a:xfrm>
        </p:grpSpPr>
        <p:grpSp>
          <p:nvGrpSpPr>
            <p:cNvPr id="17" name="16 Grupo"/>
            <p:cNvGrpSpPr/>
            <p:nvPr/>
          </p:nvGrpSpPr>
          <p:grpSpPr>
            <a:xfrm>
              <a:off x="914400" y="1342189"/>
              <a:ext cx="6477000" cy="3382211"/>
              <a:chOff x="914400" y="1342189"/>
              <a:chExt cx="6477000" cy="3382211"/>
            </a:xfrm>
          </p:grpSpPr>
          <p:cxnSp>
            <p:nvCxnSpPr>
              <p:cNvPr id="5" name="4 Conector recto"/>
              <p:cNvCxnSpPr/>
              <p:nvPr/>
            </p:nvCxnSpPr>
            <p:spPr>
              <a:xfrm>
                <a:off x="2514600" y="3962400"/>
                <a:ext cx="48768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5 Rectángulo"/>
              <p:cNvSpPr/>
              <p:nvPr/>
            </p:nvSpPr>
            <p:spPr>
              <a:xfrm>
                <a:off x="3657600" y="3962400"/>
                <a:ext cx="2819400" cy="762000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cxnSp>
            <p:nvCxnSpPr>
              <p:cNvPr id="8" name="7 Conector recto"/>
              <p:cNvCxnSpPr/>
              <p:nvPr/>
            </p:nvCxnSpPr>
            <p:spPr>
              <a:xfrm rot="10800000">
                <a:off x="914400" y="2362200"/>
                <a:ext cx="3276600" cy="1600200"/>
              </a:xfrm>
              <a:prstGeom prst="line">
                <a:avLst/>
              </a:prstGeom>
              <a:ln w="25400">
                <a:solidFill>
                  <a:schemeClr val="accent2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8 Conector recto"/>
              <p:cNvCxnSpPr/>
              <p:nvPr/>
            </p:nvCxnSpPr>
            <p:spPr>
              <a:xfrm rot="10800000">
                <a:off x="1295401" y="1752600"/>
                <a:ext cx="4542295" cy="2199468"/>
              </a:xfrm>
              <a:prstGeom prst="line">
                <a:avLst/>
              </a:prstGeom>
              <a:ln w="25400">
                <a:solidFill>
                  <a:schemeClr val="accent2"/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11 Conector recto de flecha"/>
              <p:cNvCxnSpPr/>
              <p:nvPr/>
            </p:nvCxnSpPr>
            <p:spPr>
              <a:xfrm rot="5400000">
                <a:off x="1011989" y="2819400"/>
                <a:ext cx="685800" cy="381000"/>
              </a:xfrm>
              <a:prstGeom prst="straightConnector1">
                <a:avLst/>
              </a:prstGeom>
              <a:ln w="19050"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12 Conector recto de flecha"/>
              <p:cNvCxnSpPr/>
              <p:nvPr/>
            </p:nvCxnSpPr>
            <p:spPr>
              <a:xfrm rot="5400000">
                <a:off x="1730543" y="1499268"/>
                <a:ext cx="693821" cy="379663"/>
              </a:xfrm>
              <a:prstGeom prst="straightConnector1">
                <a:avLst/>
              </a:prstGeom>
              <a:ln w="19050"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19 Conector recto de flecha"/>
            <p:cNvCxnSpPr/>
            <p:nvPr/>
          </p:nvCxnSpPr>
          <p:spPr>
            <a:xfrm rot="10800000">
              <a:off x="3662766" y="4644326"/>
              <a:ext cx="2814234" cy="3875"/>
            </a:xfrm>
            <a:prstGeom prst="straightConnector1">
              <a:avLst/>
            </a:prstGeom>
            <a:ln w="190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20 CuadroTexto"/>
            <p:cNvSpPr txBox="1"/>
            <p:nvPr/>
          </p:nvSpPr>
          <p:spPr>
            <a:xfrm>
              <a:off x="4572000" y="4191000"/>
              <a:ext cx="3353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800" dirty="0" smtClean="0"/>
                <a:t>L</a:t>
              </a:r>
              <a:endParaRPr lang="es-ES" sz="2800" dirty="0"/>
            </a:p>
          </p:txBody>
        </p:sp>
        <p:cxnSp>
          <p:nvCxnSpPr>
            <p:cNvPr id="23" name="22 Conector recto de flecha"/>
            <p:cNvCxnSpPr/>
            <p:nvPr/>
          </p:nvCxnSpPr>
          <p:spPr>
            <a:xfrm rot="10800000">
              <a:off x="4179377" y="4039892"/>
              <a:ext cx="1663485" cy="1588"/>
            </a:xfrm>
            <a:prstGeom prst="straightConnector1">
              <a:avLst/>
            </a:prstGeom>
            <a:ln w="19050">
              <a:solidFill>
                <a:schemeClr val="accent3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24 CuadroTexto"/>
            <p:cNvSpPr txBox="1"/>
            <p:nvPr/>
          </p:nvSpPr>
          <p:spPr>
            <a:xfrm>
              <a:off x="5334000" y="4038600"/>
              <a:ext cx="4058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800" dirty="0" smtClean="0"/>
                <a:t>D</a:t>
              </a:r>
              <a:endParaRPr lang="es-ES" sz="2800" dirty="0"/>
            </a:p>
          </p:txBody>
        </p:sp>
        <p:sp>
          <p:nvSpPr>
            <p:cNvPr id="26" name="25 CuadroTexto"/>
            <p:cNvSpPr txBox="1"/>
            <p:nvPr/>
          </p:nvSpPr>
          <p:spPr>
            <a:xfrm>
              <a:off x="1524000" y="2133600"/>
              <a:ext cx="3738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800" dirty="0" smtClean="0"/>
                <a:t>d</a:t>
              </a:r>
              <a:endParaRPr lang="es-ES" sz="2800" dirty="0"/>
            </a:p>
          </p:txBody>
        </p:sp>
        <p:graphicFrame>
          <p:nvGraphicFramePr>
            <p:cNvPr id="27" name="26 Objeto"/>
            <p:cNvGraphicFramePr>
              <a:graphicFrameLocks noChangeAspect="1"/>
            </p:cNvGraphicFramePr>
            <p:nvPr/>
          </p:nvGraphicFramePr>
          <p:xfrm>
            <a:off x="5638800" y="304800"/>
            <a:ext cx="2622550" cy="3371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12" name="Ecuación" r:id="rId3" imgW="977760" imgH="1257120" progId="Equation.3">
                    <p:embed/>
                  </p:oleObj>
                </mc:Choice>
                <mc:Fallback>
                  <p:oleObj name="Ecuación" r:id="rId3" imgW="977760" imgH="125712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38800" y="304800"/>
                          <a:ext cx="2622550" cy="33718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" name="27 CuadroTexto"/>
            <p:cNvSpPr txBox="1"/>
            <p:nvPr/>
          </p:nvSpPr>
          <p:spPr>
            <a:xfrm>
              <a:off x="3048000" y="3505200"/>
              <a:ext cx="3722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800" dirty="0" smtClean="0">
                  <a:latin typeface="Symbol" pitchFamily="18" charset="2"/>
                </a:rPr>
                <a:t>q</a:t>
              </a:r>
              <a:endParaRPr lang="es-ES" sz="2800" dirty="0">
                <a:latin typeface="Symbol" pitchFamily="18" charset="2"/>
              </a:endParaRPr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1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El experimento real…. Fuentes de errores sistemáticos, </a:t>
            </a:r>
            <a:r>
              <a:rPr lang="es-ES" sz="2400" dirty="0" err="1" smtClean="0"/>
              <a:t>incertezas</a:t>
            </a:r>
            <a:r>
              <a:rPr lang="es-ES" sz="2400" dirty="0" smtClean="0"/>
              <a:t> y métodos de calibración</a:t>
            </a:r>
          </a:p>
          <a:p>
            <a:r>
              <a:rPr lang="es-ES" sz="2400" dirty="0" smtClean="0"/>
              <a:t>El XEUSS 1.0</a:t>
            </a:r>
            <a:endParaRPr lang="es-E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609600" y="853440"/>
            <a:ext cx="7549130" cy="3566160"/>
            <a:chOff x="609600" y="228600"/>
            <a:chExt cx="7549130" cy="356616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/>
            <a:srcRect l="5195" t="13296" r="9091"/>
            <a:stretch>
              <a:fillRect/>
            </a:stretch>
          </p:blipFill>
          <p:spPr bwMode="auto">
            <a:xfrm>
              <a:off x="609600" y="228600"/>
              <a:ext cx="3007879" cy="3566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/>
            <a:srcRect l="11348" r="17390" b="35362"/>
            <a:stretch>
              <a:fillRect/>
            </a:stretch>
          </p:blipFill>
          <p:spPr bwMode="auto">
            <a:xfrm>
              <a:off x="4038600" y="838200"/>
              <a:ext cx="4120130" cy="21945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5" name="4 CuadroTexto"/>
          <p:cNvSpPr txBox="1"/>
          <p:nvPr/>
        </p:nvSpPr>
        <p:spPr>
          <a:xfrm>
            <a:off x="0" y="0"/>
            <a:ext cx="2637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Colimación paralela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0"/>
            <a:ext cx="2954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Sistemas de detección</a:t>
            </a:r>
            <a:endParaRPr lang="es-ES" sz="2400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/>
          <a:srcRect l="16742" t="15789" r="14480" b="12632"/>
          <a:stretch>
            <a:fillRect/>
          </a:stretch>
        </p:blipFill>
        <p:spPr bwMode="auto">
          <a:xfrm>
            <a:off x="316454" y="1569422"/>
            <a:ext cx="2350546" cy="2103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/>
          <a:srcRect l="19858" t="13772" r="17730" b="4790"/>
          <a:stretch>
            <a:fillRect/>
          </a:stretch>
        </p:blipFill>
        <p:spPr bwMode="auto">
          <a:xfrm>
            <a:off x="5867400" y="1721822"/>
            <a:ext cx="2721684" cy="2103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533400" y="3714690"/>
            <a:ext cx="2172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/>
              <a:t>Detector tipo “pin”</a:t>
            </a:r>
            <a:endParaRPr lang="es-ES" sz="2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5880454" y="1340822"/>
            <a:ext cx="30968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/>
              <a:t>Detector de pixeles híbridos</a:t>
            </a:r>
            <a:endParaRPr lang="es-E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0"/>
            <a:ext cx="3918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err="1" smtClean="0"/>
              <a:t>Reflectividad</a:t>
            </a:r>
            <a:r>
              <a:rPr lang="es-ES" sz="2400" dirty="0" smtClean="0"/>
              <a:t> de rayos-X (XRR)</a:t>
            </a:r>
            <a:endParaRPr lang="es-ES" sz="2400" dirty="0"/>
          </a:p>
        </p:txBody>
      </p:sp>
      <p:pic>
        <p:nvPicPr>
          <p:cNvPr id="3" name="Picture 2" descr="http://www.physics.valpo.edu/faculty/arichter/XRR%20Schematic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" y="457200"/>
            <a:ext cx="4743450" cy="2581276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6019800" y="1066800"/>
            <a:ext cx="278954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 smtClean="0">
                <a:sym typeface="Symbol"/>
              </a:rPr>
              <a:t> </a:t>
            </a:r>
            <a:r>
              <a:rPr lang="es-ES" sz="3600" dirty="0" smtClean="0">
                <a:sym typeface="Symbol" panose="05050102010706020507" pitchFamily="18" charset="2"/>
              </a:rPr>
              <a:t></a:t>
            </a:r>
            <a:r>
              <a:rPr lang="es-ES" sz="3600" dirty="0" smtClean="0">
                <a:sym typeface="Mathematica1"/>
              </a:rPr>
              <a:t> 0.15 nm</a:t>
            </a:r>
          </a:p>
          <a:p>
            <a:r>
              <a:rPr lang="es-ES" sz="3600" dirty="0" smtClean="0">
                <a:sym typeface="Mathematica1"/>
              </a:rPr>
              <a:t>t </a:t>
            </a:r>
            <a:r>
              <a:rPr lang="es-ES" sz="3600" dirty="0" smtClean="0">
                <a:sym typeface="Symbol" panose="05050102010706020507" pitchFamily="18" charset="2"/>
              </a:rPr>
              <a:t></a:t>
            </a:r>
            <a:r>
              <a:rPr lang="es-ES" sz="3600" dirty="0" smtClean="0">
                <a:sym typeface="Mathematica1"/>
              </a:rPr>
              <a:t>  2-200 nm</a:t>
            </a:r>
          </a:p>
          <a:p>
            <a:r>
              <a:rPr lang="es-ES" sz="3600" dirty="0" smtClean="0">
                <a:sym typeface="Symbol" panose="05050102010706020507" pitchFamily="18" charset="2"/>
              </a:rPr>
              <a:t></a:t>
            </a:r>
            <a:r>
              <a:rPr lang="es-ES" sz="3600" dirty="0" smtClean="0">
                <a:sym typeface="Mathematica1"/>
              </a:rPr>
              <a:t> </a:t>
            </a:r>
            <a:r>
              <a:rPr lang="es-ES" sz="3600" dirty="0" smtClean="0">
                <a:sym typeface="Symbol" panose="05050102010706020507" pitchFamily="18" charset="2"/>
              </a:rPr>
              <a:t></a:t>
            </a:r>
            <a:r>
              <a:rPr lang="es-ES" sz="3600" dirty="0" smtClean="0">
                <a:sym typeface="Mathematica1"/>
              </a:rPr>
              <a:t> 0-5 nm</a:t>
            </a:r>
            <a:endParaRPr lang="es-ES" sz="3600" dirty="0"/>
          </a:p>
        </p:txBody>
      </p:sp>
      <p:grpSp>
        <p:nvGrpSpPr>
          <p:cNvPr id="5" name="4 Grupo"/>
          <p:cNvGrpSpPr>
            <a:grpSpLocks noChangeAspect="1"/>
          </p:cNvGrpSpPr>
          <p:nvPr/>
        </p:nvGrpSpPr>
        <p:grpSpPr>
          <a:xfrm>
            <a:off x="4419600" y="3429000"/>
            <a:ext cx="4419600" cy="2834640"/>
            <a:chOff x="3352800" y="1143000"/>
            <a:chExt cx="4419600" cy="3358896"/>
          </a:xfrm>
        </p:grpSpPr>
        <p:grpSp>
          <p:nvGrpSpPr>
            <p:cNvPr id="6" name="11 Grupo"/>
            <p:cNvGrpSpPr>
              <a:grpSpLocks noChangeAspect="1"/>
            </p:cNvGrpSpPr>
            <p:nvPr/>
          </p:nvGrpSpPr>
          <p:grpSpPr>
            <a:xfrm>
              <a:off x="3352800" y="1143000"/>
              <a:ext cx="4419600" cy="3358896"/>
              <a:chOff x="3352800" y="1143000"/>
              <a:chExt cx="2209800" cy="1679448"/>
            </a:xfrm>
          </p:grpSpPr>
          <p:sp>
            <p:nvSpPr>
              <p:cNvPr id="10" name="9 Documento"/>
              <p:cNvSpPr/>
              <p:nvPr/>
            </p:nvSpPr>
            <p:spPr>
              <a:xfrm>
                <a:off x="3352800" y="2209800"/>
                <a:ext cx="2209800" cy="612648"/>
              </a:xfrm>
              <a:prstGeom prst="flowChartDocument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11" name="10 Conector recto"/>
              <p:cNvCxnSpPr>
                <a:stCxn id="10" idx="0"/>
              </p:cNvCxnSpPr>
              <p:nvPr/>
            </p:nvCxnSpPr>
            <p:spPr>
              <a:xfrm rot="16200000" flipV="1">
                <a:off x="3886200" y="1676400"/>
                <a:ext cx="1066800" cy="0"/>
              </a:xfrm>
              <a:prstGeom prst="line">
                <a:avLst/>
              </a:prstGeom>
              <a:ln w="381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11 Conector recto"/>
              <p:cNvCxnSpPr/>
              <p:nvPr/>
            </p:nvCxnSpPr>
            <p:spPr>
              <a:xfrm rot="10800000">
                <a:off x="3689531" y="1587863"/>
                <a:ext cx="736238" cy="625566"/>
              </a:xfrm>
              <a:prstGeom prst="line">
                <a:avLst/>
              </a:prstGeom>
              <a:ln w="38100">
                <a:solidFill>
                  <a:schemeClr val="accent2"/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12 Conector recto"/>
              <p:cNvCxnSpPr/>
              <p:nvPr/>
            </p:nvCxnSpPr>
            <p:spPr>
              <a:xfrm flipV="1">
                <a:off x="4419600" y="1600200"/>
                <a:ext cx="685800" cy="609600"/>
              </a:xfrm>
              <a:prstGeom prst="line">
                <a:avLst/>
              </a:prstGeom>
              <a:ln w="38100">
                <a:solidFill>
                  <a:schemeClr val="accent2"/>
                </a:solidFill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13 Conector recto"/>
              <p:cNvCxnSpPr/>
              <p:nvPr/>
            </p:nvCxnSpPr>
            <p:spPr>
              <a:xfrm rot="10800000">
                <a:off x="4415972" y="2209801"/>
                <a:ext cx="1032328" cy="16714"/>
              </a:xfrm>
              <a:prstGeom prst="line">
                <a:avLst/>
              </a:prstGeom>
              <a:ln w="38100">
                <a:solidFill>
                  <a:schemeClr val="accent2"/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6 CuadroTexto"/>
            <p:cNvSpPr txBox="1"/>
            <p:nvPr/>
          </p:nvSpPr>
          <p:spPr>
            <a:xfrm>
              <a:off x="3962400" y="2497394"/>
              <a:ext cx="685800" cy="692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200" dirty="0" smtClean="0">
                  <a:sym typeface="Symbol"/>
                </a:rPr>
                <a:t></a:t>
              </a:r>
              <a:r>
                <a:rPr lang="es-ES" sz="3200" baseline="-25000" dirty="0" smtClean="0">
                  <a:sym typeface="Symbol"/>
                </a:rPr>
                <a:t>i</a:t>
              </a:r>
              <a:endParaRPr lang="es-ES" sz="3200" baseline="-25000" dirty="0"/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6248400" y="2514600"/>
              <a:ext cx="609600" cy="692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200" dirty="0" smtClean="0">
                  <a:sym typeface="Symbol"/>
                </a:rPr>
                <a:t></a:t>
              </a:r>
              <a:r>
                <a:rPr lang="es-ES" sz="3200" baseline="-25000" dirty="0" smtClean="0">
                  <a:sym typeface="Symbol"/>
                </a:rPr>
                <a:t>r</a:t>
              </a:r>
              <a:endParaRPr lang="es-ES" sz="3200" baseline="-25000" dirty="0"/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5638800" y="3580908"/>
              <a:ext cx="1143000" cy="692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200" dirty="0" smtClean="0">
                  <a:sym typeface="Symbol"/>
                </a:rPr>
                <a:t></a:t>
              </a:r>
              <a:r>
                <a:rPr lang="es-ES" sz="3200" baseline="-25000" dirty="0" smtClean="0">
                  <a:sym typeface="Symbol"/>
                </a:rPr>
                <a:t>t</a:t>
              </a:r>
              <a:r>
                <a:rPr lang="es-ES" sz="3200" dirty="0" smtClean="0">
                  <a:sym typeface="Symbol"/>
                </a:rPr>
                <a:t>=0</a:t>
              </a:r>
              <a:endParaRPr lang="es-ES" sz="3200" baseline="-25000" dirty="0"/>
            </a:p>
          </p:txBody>
        </p:sp>
      </p:grp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91848" y="3097667"/>
          <a:ext cx="4110038" cy="373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8" name="Ecuación" r:id="rId4" imgW="1688760" imgH="1536480" progId="Equation.3">
                  <p:embed/>
                </p:oleObj>
              </mc:Choice>
              <mc:Fallback>
                <p:oleObj name="Ecuación" r:id="rId4" imgW="1688760" imgH="1536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848" y="3097667"/>
                        <a:ext cx="4110038" cy="37385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66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4419600" y="228600"/>
          <a:ext cx="452714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cuación" r:id="rId3" imgW="2019240" imgH="393480" progId="Equation.3">
                  <p:embed/>
                </p:oleObj>
              </mc:Choice>
              <mc:Fallback>
                <p:oleObj name="Ecuación" r:id="rId3" imgW="201924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28600"/>
                        <a:ext cx="4527140" cy="8826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/>
        </p:nvGraphicFramePr>
        <p:xfrm>
          <a:off x="149224" y="88900"/>
          <a:ext cx="3584576" cy="364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cuación" r:id="rId5" imgW="1473120" imgH="1498320" progId="Equation.3">
                  <p:embed/>
                </p:oleObj>
              </mc:Choice>
              <mc:Fallback>
                <p:oleObj name="Ecuación" r:id="rId5" imgW="1473120" imgH="14983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4" y="88900"/>
                        <a:ext cx="3584576" cy="36449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66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4572000" y="1549400"/>
          <a:ext cx="3692267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cuación" r:id="rId7" imgW="1396800" imgH="711000" progId="Equation.3">
                  <p:embed/>
                </p:oleObj>
              </mc:Choice>
              <mc:Fallback>
                <p:oleObj name="Ecuación" r:id="rId7" imgW="1396800" imgH="7110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549400"/>
                        <a:ext cx="3692267" cy="18796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3399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6 Objeto"/>
          <p:cNvGraphicFramePr>
            <a:graphicFrameLocks noChangeAspect="1"/>
          </p:cNvGraphicFramePr>
          <p:nvPr/>
        </p:nvGraphicFramePr>
        <p:xfrm>
          <a:off x="5410200" y="4114800"/>
          <a:ext cx="3213554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cuación" r:id="rId9" imgW="1384200" imgH="711000" progId="Equation.3">
                  <p:embed/>
                </p:oleObj>
              </mc:Choice>
              <mc:Fallback>
                <p:oleObj name="Ecuación" r:id="rId9" imgW="1384200" imgH="7110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114800"/>
                        <a:ext cx="3213554" cy="16510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808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7 Grupo"/>
          <p:cNvGrpSpPr/>
          <p:nvPr/>
        </p:nvGrpSpPr>
        <p:grpSpPr>
          <a:xfrm>
            <a:off x="381000" y="3733800"/>
            <a:ext cx="4572000" cy="2834640"/>
            <a:chOff x="3276600" y="1143000"/>
            <a:chExt cx="4572000" cy="3358896"/>
          </a:xfrm>
        </p:grpSpPr>
        <p:grpSp>
          <p:nvGrpSpPr>
            <p:cNvPr id="9" name="11 Grupo"/>
            <p:cNvGrpSpPr>
              <a:grpSpLocks noChangeAspect="1"/>
            </p:cNvGrpSpPr>
            <p:nvPr/>
          </p:nvGrpSpPr>
          <p:grpSpPr>
            <a:xfrm>
              <a:off x="3352800" y="1143000"/>
              <a:ext cx="4419600" cy="3358896"/>
              <a:chOff x="3352800" y="1143000"/>
              <a:chExt cx="2209800" cy="1679448"/>
            </a:xfrm>
          </p:grpSpPr>
          <p:sp>
            <p:nvSpPr>
              <p:cNvPr id="13" name="12 Documento"/>
              <p:cNvSpPr/>
              <p:nvPr/>
            </p:nvSpPr>
            <p:spPr>
              <a:xfrm>
                <a:off x="3352800" y="2209800"/>
                <a:ext cx="2209800" cy="612648"/>
              </a:xfrm>
              <a:prstGeom prst="flowChartDocument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14" name="13 Conector recto"/>
              <p:cNvCxnSpPr>
                <a:stCxn id="13" idx="0"/>
              </p:cNvCxnSpPr>
              <p:nvPr/>
            </p:nvCxnSpPr>
            <p:spPr>
              <a:xfrm rot="16200000" flipV="1">
                <a:off x="3886200" y="1676400"/>
                <a:ext cx="1066800" cy="0"/>
              </a:xfrm>
              <a:prstGeom prst="line">
                <a:avLst/>
              </a:prstGeom>
              <a:ln w="381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14 Conector recto"/>
              <p:cNvCxnSpPr/>
              <p:nvPr/>
            </p:nvCxnSpPr>
            <p:spPr>
              <a:xfrm rot="10800000">
                <a:off x="3689531" y="1587863"/>
                <a:ext cx="736238" cy="625566"/>
              </a:xfrm>
              <a:prstGeom prst="line">
                <a:avLst/>
              </a:prstGeom>
              <a:ln w="38100">
                <a:solidFill>
                  <a:schemeClr val="accent2"/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15 Conector recto"/>
              <p:cNvCxnSpPr/>
              <p:nvPr/>
            </p:nvCxnSpPr>
            <p:spPr>
              <a:xfrm flipV="1">
                <a:off x="4419600" y="1600200"/>
                <a:ext cx="685800" cy="609600"/>
              </a:xfrm>
              <a:prstGeom prst="line">
                <a:avLst/>
              </a:prstGeom>
              <a:ln w="38100">
                <a:solidFill>
                  <a:schemeClr val="accent2"/>
                </a:solidFill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16 Conector recto"/>
              <p:cNvCxnSpPr/>
              <p:nvPr/>
            </p:nvCxnSpPr>
            <p:spPr>
              <a:xfrm rot="10800000">
                <a:off x="4415972" y="2209800"/>
                <a:ext cx="956128" cy="266700"/>
              </a:xfrm>
              <a:prstGeom prst="line">
                <a:avLst/>
              </a:prstGeom>
              <a:ln w="38100">
                <a:solidFill>
                  <a:schemeClr val="accent2"/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9 CuadroTexto"/>
            <p:cNvSpPr txBox="1"/>
            <p:nvPr/>
          </p:nvSpPr>
          <p:spPr>
            <a:xfrm>
              <a:off x="3276600" y="2514600"/>
              <a:ext cx="1600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200" dirty="0" err="1"/>
                <a:t>k</a:t>
              </a:r>
              <a:r>
                <a:rPr lang="es-ES" sz="3200" baseline="-25000" dirty="0" err="1" smtClean="0"/>
                <a:t>i</a:t>
              </a:r>
              <a:r>
                <a:rPr lang="es-ES" sz="3200" dirty="0" smtClean="0"/>
                <a:t>, </a:t>
              </a:r>
              <a:r>
                <a:rPr lang="es-ES" sz="3200" dirty="0" smtClean="0">
                  <a:sym typeface="Symbol"/>
                </a:rPr>
                <a:t></a:t>
              </a:r>
              <a:r>
                <a:rPr lang="es-ES" sz="3200" baseline="-25000" dirty="0" smtClean="0">
                  <a:sym typeface="Symbol"/>
                </a:rPr>
                <a:t>i</a:t>
              </a:r>
              <a:r>
                <a:rPr lang="es-ES" sz="3200" dirty="0" smtClean="0">
                  <a:sym typeface="Symbol"/>
                </a:rPr>
                <a:t>, E</a:t>
              </a:r>
              <a:r>
                <a:rPr lang="es-ES" sz="3200" baseline="-25000" dirty="0" smtClean="0">
                  <a:sym typeface="Symbol"/>
                </a:rPr>
                <a:t>0i</a:t>
              </a:r>
              <a:endParaRPr lang="es-ES" sz="3200" baseline="-25000" dirty="0"/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6248400" y="2514600"/>
              <a:ext cx="1600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200" dirty="0" err="1" smtClean="0"/>
                <a:t>k</a:t>
              </a:r>
              <a:r>
                <a:rPr lang="es-ES" sz="3200" baseline="-25000" dirty="0" err="1"/>
                <a:t>r</a:t>
              </a:r>
              <a:r>
                <a:rPr lang="es-ES" sz="3200" dirty="0" smtClean="0"/>
                <a:t>, </a:t>
              </a:r>
              <a:r>
                <a:rPr lang="es-ES" sz="3200" dirty="0" smtClean="0">
                  <a:sym typeface="Symbol"/>
                </a:rPr>
                <a:t></a:t>
              </a:r>
              <a:r>
                <a:rPr lang="es-ES" sz="3200" baseline="-25000" dirty="0">
                  <a:sym typeface="Symbol"/>
                </a:rPr>
                <a:t>r</a:t>
              </a:r>
              <a:r>
                <a:rPr lang="es-ES" sz="3200" dirty="0" smtClean="0">
                  <a:sym typeface="Symbol"/>
                </a:rPr>
                <a:t>, E</a:t>
              </a:r>
              <a:r>
                <a:rPr lang="es-ES" sz="3200" baseline="-25000" dirty="0" smtClean="0">
                  <a:sym typeface="Symbol"/>
                </a:rPr>
                <a:t>0r</a:t>
              </a:r>
              <a:endParaRPr lang="es-ES" sz="3200" baseline="-25000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4724400" y="3606225"/>
              <a:ext cx="1600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200" dirty="0" err="1" smtClean="0"/>
                <a:t>k</a:t>
              </a:r>
              <a:r>
                <a:rPr lang="es-ES" sz="3200" baseline="-25000" dirty="0" err="1"/>
                <a:t>t</a:t>
              </a:r>
              <a:r>
                <a:rPr lang="es-ES" sz="3200" dirty="0" smtClean="0"/>
                <a:t>, </a:t>
              </a:r>
              <a:r>
                <a:rPr lang="es-ES" sz="3200" dirty="0" smtClean="0">
                  <a:sym typeface="Symbol"/>
                </a:rPr>
                <a:t></a:t>
              </a:r>
              <a:r>
                <a:rPr lang="es-ES" sz="3200" baseline="-25000" dirty="0">
                  <a:sym typeface="Symbol"/>
                </a:rPr>
                <a:t>t</a:t>
              </a:r>
              <a:r>
                <a:rPr lang="es-ES" sz="3200" dirty="0" smtClean="0">
                  <a:sym typeface="Symbol"/>
                </a:rPr>
                <a:t>, E</a:t>
              </a:r>
              <a:r>
                <a:rPr lang="es-ES" sz="3200" baseline="-25000" dirty="0" smtClean="0">
                  <a:sym typeface="Symbol"/>
                </a:rPr>
                <a:t>0t</a:t>
              </a:r>
              <a:endParaRPr lang="es-ES" sz="3200" baseline="-25000" dirty="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Objeto"/>
          <p:cNvGraphicFramePr>
            <a:graphicFrameLocks noChangeAspect="1"/>
          </p:cNvGraphicFramePr>
          <p:nvPr/>
        </p:nvGraphicFramePr>
        <p:xfrm>
          <a:off x="152400" y="304800"/>
          <a:ext cx="4266372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8" name="Ecuación" r:id="rId3" imgW="1942920" imgH="583920" progId="Equation.3">
                  <p:embed/>
                </p:oleObj>
              </mc:Choice>
              <mc:Fallback>
                <p:oleObj name="Ecuación" r:id="rId3" imgW="1942920" imgH="5839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04800"/>
                        <a:ext cx="4266372" cy="128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4572000" y="685800"/>
            <a:ext cx="43683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/>
              <a:t>Ecuación de </a:t>
            </a:r>
            <a:r>
              <a:rPr lang="es-ES" sz="2000" dirty="0" err="1" smtClean="0"/>
              <a:t>Fresnel</a:t>
            </a:r>
            <a:r>
              <a:rPr lang="es-ES" sz="2000" dirty="0" smtClean="0"/>
              <a:t> para la </a:t>
            </a:r>
            <a:r>
              <a:rPr lang="es-ES" sz="2000" dirty="0" err="1" smtClean="0"/>
              <a:t>reflectividad</a:t>
            </a:r>
            <a:endParaRPr lang="es-ES" sz="2000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2406649" y="1828800"/>
          <a:ext cx="4330701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9" name="Ecuación" r:id="rId5" imgW="1777680" imgH="393480" progId="Equation.3">
                  <p:embed/>
                </p:oleObj>
              </mc:Choice>
              <mc:Fallback>
                <p:oleObj name="Ecuación" r:id="rId5" imgW="17776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6649" y="1828800"/>
                        <a:ext cx="4330701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1937543" y="3048000"/>
          <a:ext cx="5268913" cy="183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0" name="Ecuación" r:id="rId7" imgW="2400120" imgH="838080" progId="Equation.3">
                  <p:embed/>
                </p:oleObj>
              </mc:Choice>
              <mc:Fallback>
                <p:oleObj name="Ecuación" r:id="rId7" imgW="2400120" imgH="8380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7543" y="3048000"/>
                        <a:ext cx="5268913" cy="1839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381000" y="5410200"/>
            <a:ext cx="2874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Si  q &gt;&gt; </a:t>
            </a:r>
            <a:r>
              <a:rPr lang="es-ES" sz="2400" dirty="0" err="1" smtClean="0"/>
              <a:t>q</a:t>
            </a:r>
            <a:r>
              <a:rPr lang="es-ES" sz="2400" baseline="-25000" dirty="0" err="1" smtClean="0"/>
              <a:t>c</a:t>
            </a:r>
            <a:r>
              <a:rPr lang="es-ES" sz="2400" dirty="0" smtClean="0"/>
              <a:t> (q &gt; 3q</a:t>
            </a:r>
            <a:r>
              <a:rPr lang="es-ES" sz="2400" baseline="-25000" dirty="0" smtClean="0"/>
              <a:t>c</a:t>
            </a:r>
            <a:r>
              <a:rPr lang="es-ES" sz="2400" dirty="0" smtClean="0"/>
              <a:t> !!!)</a:t>
            </a:r>
            <a:endParaRPr lang="es-ES" sz="2400" dirty="0"/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/>
        </p:nvGraphicFramePr>
        <p:xfrm>
          <a:off x="3373438" y="5029200"/>
          <a:ext cx="2411412" cy="125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1" name="Ecuación" r:id="rId9" imgW="977760" imgH="507960" progId="Equation.3">
                  <p:embed/>
                </p:oleObj>
              </mc:Choice>
              <mc:Fallback>
                <p:oleObj name="Ecuación" r:id="rId9" imgW="977760" imgH="5079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3438" y="5029200"/>
                        <a:ext cx="2411412" cy="1252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0"/>
            <a:ext cx="4617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Importancia de la rugosidad en XRR</a:t>
            </a:r>
            <a:endParaRPr lang="es-ES" sz="2400" dirty="0"/>
          </a:p>
        </p:txBody>
      </p:sp>
      <p:grpSp>
        <p:nvGrpSpPr>
          <p:cNvPr id="5" name="4 Grupo"/>
          <p:cNvGrpSpPr/>
          <p:nvPr/>
        </p:nvGrpSpPr>
        <p:grpSpPr>
          <a:xfrm>
            <a:off x="778044" y="914400"/>
            <a:ext cx="7680156" cy="3017520"/>
            <a:chOff x="778044" y="914400"/>
            <a:chExt cx="7680156" cy="3017520"/>
          </a:xfrm>
        </p:grpSpPr>
        <p:pic>
          <p:nvPicPr>
            <p:cNvPr id="25602" name="Picture 2" descr="https://spaceforscience.files.wordpress.com/2015/10/mt-_rainer-reflection_lake.jpg"/>
            <p:cNvPicPr>
              <a:picLocks noChangeAspect="1" noChangeArrowheads="1"/>
            </p:cNvPicPr>
            <p:nvPr/>
          </p:nvPicPr>
          <p:blipFill>
            <a:blip r:embed="rId3" cstate="print"/>
            <a:srcRect r="16180"/>
            <a:stretch>
              <a:fillRect/>
            </a:stretch>
          </p:blipFill>
          <p:spPr bwMode="auto">
            <a:xfrm>
              <a:off x="4664244" y="914400"/>
              <a:ext cx="3793956" cy="3017520"/>
            </a:xfrm>
            <a:prstGeom prst="rect">
              <a:avLst/>
            </a:prstGeom>
            <a:noFill/>
          </p:spPr>
        </p:pic>
        <p:pic>
          <p:nvPicPr>
            <p:cNvPr id="25604" name="Picture 4" descr="https://upload.wikimedia.org/wikipedia/commons/thumb/e/ef/Mount_Hood_reflected_in_Mirror_Lake,_Oregon.jpg/450px-Mount_Hood_reflected_in_Mirror_Lake,_Oregon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78044" y="914400"/>
              <a:ext cx="3803597" cy="3017520"/>
            </a:xfrm>
            <a:prstGeom prst="rect">
              <a:avLst/>
            </a:prstGeom>
            <a:noFill/>
          </p:spPr>
        </p:pic>
      </p:grpSp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5864225" y="4876800"/>
          <a:ext cx="2974975" cy="125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9" name="Ecuación" r:id="rId5" imgW="1206360" imgH="507960" progId="Equation.3">
                  <p:embed/>
                </p:oleObj>
              </mc:Choice>
              <mc:Fallback>
                <p:oleObj name="Ecuación" r:id="rId5" imgW="1206360" imgH="5079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4225" y="4876800"/>
                        <a:ext cx="2974975" cy="1252538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66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608" name="Picture 8"/>
          <p:cNvPicPr>
            <a:picLocks noChangeAspect="1" noChangeArrowheads="1"/>
          </p:cNvPicPr>
          <p:nvPr/>
        </p:nvPicPr>
        <p:blipFill>
          <a:blip r:embed="rId7"/>
          <a:srcRect l="20100" t="14894" r="8543" b="17021"/>
          <a:stretch>
            <a:fillRect/>
          </a:stretch>
        </p:blipFill>
        <p:spPr bwMode="auto">
          <a:xfrm>
            <a:off x="228600" y="4572000"/>
            <a:ext cx="5410200" cy="1828800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Graph1.jpg"/>
          <p:cNvPicPr>
            <a:picLocks noChangeAspect="1"/>
          </p:cNvPicPr>
          <p:nvPr/>
        </p:nvPicPr>
        <p:blipFill>
          <a:blip r:embed="rId2" cstate="print"/>
          <a:srcRect l="3243" t="25556" r="19396" b="4444"/>
          <a:stretch>
            <a:fillRect/>
          </a:stretch>
        </p:blipFill>
        <p:spPr>
          <a:xfrm>
            <a:off x="2194560" y="762000"/>
            <a:ext cx="4754880" cy="3291840"/>
          </a:xfrm>
          <a:prstGeom prst="rect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/>
          <a:srcRect l="22900" t="18129" r="13144" b="16374"/>
          <a:stretch>
            <a:fillRect/>
          </a:stretch>
        </p:blipFill>
        <p:spPr bwMode="auto">
          <a:xfrm>
            <a:off x="457200" y="457200"/>
            <a:ext cx="4495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/>
          <a:srcRect l="7761" t="13115" r="7095" b="8197"/>
          <a:stretch>
            <a:fillRect/>
          </a:stretch>
        </p:blipFill>
        <p:spPr bwMode="auto">
          <a:xfrm>
            <a:off x="5181600" y="533400"/>
            <a:ext cx="3657600" cy="1371600"/>
          </a:xfrm>
          <a:prstGeom prst="rect">
            <a:avLst/>
          </a:prstGeom>
          <a:noFill/>
          <a:ln w="25400">
            <a:solidFill>
              <a:schemeClr val="accent3"/>
            </a:solidFill>
            <a:miter lim="800000"/>
            <a:headEnd/>
            <a:tailEnd/>
          </a:ln>
          <a:effectLst/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4"/>
          <a:srcRect l="5010" t="18000" r="6472" b="18000"/>
          <a:stretch>
            <a:fillRect/>
          </a:stretch>
        </p:blipFill>
        <p:spPr bwMode="auto">
          <a:xfrm>
            <a:off x="685800" y="3048000"/>
            <a:ext cx="4038600" cy="457200"/>
          </a:xfrm>
          <a:prstGeom prst="rect">
            <a:avLst/>
          </a:prstGeom>
          <a:noFill/>
          <a:ln w="25400">
            <a:solidFill>
              <a:schemeClr val="accent3"/>
            </a:solidFill>
            <a:miter lim="800000"/>
            <a:headEnd/>
            <a:tailEnd/>
          </a:ln>
          <a:effectLst/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5"/>
          <a:srcRect l="6504" t="11677" r="2439" b="6886"/>
          <a:stretch>
            <a:fillRect/>
          </a:stretch>
        </p:blipFill>
        <p:spPr bwMode="auto">
          <a:xfrm>
            <a:off x="5257800" y="2362200"/>
            <a:ext cx="3200400" cy="1295400"/>
          </a:xfrm>
          <a:prstGeom prst="rect">
            <a:avLst/>
          </a:prstGeom>
          <a:noFill/>
          <a:ln w="25400">
            <a:solidFill>
              <a:schemeClr val="accent3"/>
            </a:solidFill>
            <a:miter lim="800000"/>
            <a:headEnd/>
            <a:tailEnd/>
          </a:ln>
          <a:effectLst/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6"/>
          <a:srcRect l="18182" r="29091" b="50000"/>
          <a:stretch>
            <a:fillRect/>
          </a:stretch>
        </p:blipFill>
        <p:spPr bwMode="auto">
          <a:xfrm>
            <a:off x="1371600" y="3886200"/>
            <a:ext cx="2209800" cy="762000"/>
          </a:xfrm>
          <a:prstGeom prst="rect">
            <a:avLst/>
          </a:prstGeom>
          <a:noFill/>
          <a:ln w="25400">
            <a:solidFill>
              <a:schemeClr val="accent3"/>
            </a:solidFill>
            <a:miter lim="800000"/>
            <a:headEnd/>
            <a:tailEnd/>
          </a:ln>
          <a:effectLst/>
        </p:spPr>
      </p:pic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7"/>
          <a:srcRect l="8439" t="7921" r="25739" b="7591"/>
          <a:stretch>
            <a:fillRect/>
          </a:stretch>
        </p:blipFill>
        <p:spPr bwMode="auto">
          <a:xfrm>
            <a:off x="5105400" y="3886200"/>
            <a:ext cx="2971800" cy="2438400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</p:spPr>
      </p:pic>
      <p:cxnSp>
        <p:nvCxnSpPr>
          <p:cNvPr id="11" name="10 Conector recto"/>
          <p:cNvCxnSpPr>
            <a:stCxn id="26626" idx="2"/>
            <a:endCxn id="26628" idx="0"/>
          </p:cNvCxnSpPr>
          <p:nvPr/>
        </p:nvCxnSpPr>
        <p:spPr>
          <a:xfrm rot="5400000">
            <a:off x="6705600" y="2057400"/>
            <a:ext cx="457200" cy="152400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>
            <a:stCxn id="26628" idx="1"/>
            <a:endCxn id="26627" idx="3"/>
          </p:cNvCxnSpPr>
          <p:nvPr/>
        </p:nvCxnSpPr>
        <p:spPr>
          <a:xfrm rot="10800000" flipV="1">
            <a:off x="4724400" y="3009900"/>
            <a:ext cx="533400" cy="266700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>
            <a:stCxn id="26627" idx="2"/>
            <a:endCxn id="26629" idx="0"/>
          </p:cNvCxnSpPr>
          <p:nvPr/>
        </p:nvCxnSpPr>
        <p:spPr>
          <a:xfrm rot="5400000">
            <a:off x="2400300" y="3581400"/>
            <a:ext cx="381000" cy="228600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213</Words>
  <Application>Microsoft Office PowerPoint</Application>
  <PresentationFormat>Presentación en pantalla (4:3)</PresentationFormat>
  <Paragraphs>47</Paragraphs>
  <Slides>12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Mathematica1</vt:lpstr>
      <vt:lpstr>Symbol</vt:lpstr>
      <vt:lpstr>Tema de Office</vt:lpstr>
      <vt:lpstr>Ecuación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Marcelo Ceolin</dc:creator>
  <cp:lastModifiedBy>Windows 10</cp:lastModifiedBy>
  <cp:revision>31</cp:revision>
  <dcterms:created xsi:type="dcterms:W3CDTF">2016-03-13T18:44:52Z</dcterms:created>
  <dcterms:modified xsi:type="dcterms:W3CDTF">2019-07-03T13:57:02Z</dcterms:modified>
</cp:coreProperties>
</file>